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handoutMasterIdLst>
    <p:handoutMasterId r:id="rId40"/>
  </p:handoutMasterIdLst>
  <p:sldIdLst>
    <p:sldId id="256" r:id="rId2"/>
    <p:sldId id="257" r:id="rId3"/>
    <p:sldId id="273" r:id="rId4"/>
    <p:sldId id="274" r:id="rId5"/>
    <p:sldId id="278" r:id="rId6"/>
    <p:sldId id="275" r:id="rId7"/>
    <p:sldId id="276" r:id="rId8"/>
    <p:sldId id="277" r:id="rId9"/>
    <p:sldId id="266" r:id="rId10"/>
    <p:sldId id="279" r:id="rId11"/>
    <p:sldId id="280" r:id="rId12"/>
    <p:sldId id="262" r:id="rId13"/>
    <p:sldId id="281" r:id="rId14"/>
    <p:sldId id="282" r:id="rId15"/>
    <p:sldId id="283" r:id="rId16"/>
    <p:sldId id="264" r:id="rId17"/>
    <p:sldId id="285" r:id="rId18"/>
    <p:sldId id="267" r:id="rId19"/>
    <p:sldId id="299" r:id="rId20"/>
    <p:sldId id="300" r:id="rId21"/>
    <p:sldId id="286" r:id="rId22"/>
    <p:sldId id="288" r:id="rId23"/>
    <p:sldId id="289" r:id="rId24"/>
    <p:sldId id="304" r:id="rId25"/>
    <p:sldId id="271" r:id="rId26"/>
    <p:sldId id="272" r:id="rId27"/>
    <p:sldId id="301" r:id="rId28"/>
    <p:sldId id="292" r:id="rId29"/>
    <p:sldId id="294" r:id="rId30"/>
    <p:sldId id="295" r:id="rId31"/>
    <p:sldId id="293" r:id="rId32"/>
    <p:sldId id="302" r:id="rId33"/>
    <p:sldId id="296" r:id="rId34"/>
    <p:sldId id="297" r:id="rId35"/>
    <p:sldId id="298" r:id="rId36"/>
    <p:sldId id="291" r:id="rId37"/>
    <p:sldId id="303" r:id="rId3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990" autoAdjust="0"/>
  </p:normalViewPr>
  <p:slideViewPr>
    <p:cSldViewPr snapToGrid="0" snapToObjects="1">
      <p:cViewPr varScale="1">
        <p:scale>
          <a:sx n="73" d="100"/>
          <a:sy n="73" d="100"/>
        </p:scale>
        <p:origin x="-104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handoutMaster" Target="handoutMasters/handoutMaster1.xml"/><Relationship Id="rId41" Type="http://schemas.openxmlformats.org/officeDocument/2006/relationships/printerSettings" Target="printerSettings/printerSettings1.bin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AE9139-7A93-5F4A-9DFD-A96893E2A595}" type="datetimeFigureOut">
              <a:rPr lang="en-US" smtClean="0"/>
              <a:t>4/3/15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B6B169-2B28-1D47-8C22-9CFE575995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9777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916378-9B36-4349-889A-C681E0FDBABC}" type="datetimeFigureOut">
              <a:rPr lang="en-US" smtClean="0"/>
              <a:t>4/2/15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C82F39-E32C-FD46-95BF-358B1C8E3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3738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Quite simply, emotional impact is the magic of story telling.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990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Quite simply, emotional impact is the magic of story telling.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990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Quite simply, emotional impact is the magic of story telling.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990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 cheesy as they are, people love</a:t>
            </a:r>
            <a:r>
              <a:rPr lang="en-US" baseline="0" dirty="0" smtClean="0"/>
              <a:t> a happy ending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4076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There’s a thrill at a surprise twist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380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Quite simply, emotional impact is the magic of story telling.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99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Quite simply, emotional impact is the magic of story telling.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990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lot of media drives negative behavior. Anger seems easier to trigger than </a:t>
            </a:r>
            <a:r>
              <a:rPr lang="en-US" dirty="0" err="1" smtClean="0"/>
              <a:t>Happyness</a:t>
            </a:r>
            <a:r>
              <a:rPr lang="en-US" dirty="0" smtClean="0"/>
              <a:t>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9141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Build</a:t>
            </a:r>
            <a:r>
              <a:rPr lang="en-US" baseline="0" dirty="0" smtClean="0"/>
              <a:t> in </a:t>
            </a:r>
            <a:r>
              <a:rPr lang="en-US" baseline="0" smtClean="0"/>
              <a:t>two pieces?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990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Quite simply, emotional impact is the magic of story telling.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990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Are they quotes?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C82F39-E32C-FD46-95BF-358B1C8E353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473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EF308-027E-2240-9CAA-A47D18778FE9}" type="datetime1">
              <a:rPr lang="en-US" smtClean="0"/>
              <a:t>4/3/15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210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0064B-0549-F246-81A7-800230671706}" type="datetime1">
              <a:rPr lang="en-US" smtClean="0"/>
              <a:t>4/3/15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037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070B6-2B6F-FE45-A004-675F3136BDBD}" type="datetime1">
              <a:rPr lang="en-US" smtClean="0"/>
              <a:t>4/3/15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611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EE74E-6FDF-8248-AD65-4DC4659B5573}" type="datetime1">
              <a:rPr lang="en-US" smtClean="0"/>
              <a:t>4/3/15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952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5A825-6808-F84F-8956-78009D4DB9D1}" type="datetime1">
              <a:rPr lang="en-US" smtClean="0"/>
              <a:t>4/3/15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619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41CC1-102B-524D-BED8-56B39F5FFD9F}" type="datetime1">
              <a:rPr lang="en-US" smtClean="0"/>
              <a:t>4/3/15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278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0219E-897F-0E41-997B-657A7EFC0BC9}" type="datetime1">
              <a:rPr lang="en-US" smtClean="0"/>
              <a:t>4/3/15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097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8730B-BB55-614D-BC2B-F79CEF4765D3}" type="datetime1">
              <a:rPr lang="en-US" smtClean="0"/>
              <a:t>4/3/15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70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CC5CE-7D8A-3144-BC94-9567C1CF2959}" type="datetime1">
              <a:rPr lang="en-US" smtClean="0"/>
              <a:t>4/3/15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434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B9D53-3AF9-FC47-BCF5-AD25BE1DAA92}" type="datetime1">
              <a:rPr lang="en-US" smtClean="0"/>
              <a:t>4/3/15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725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B2BA9-A1D4-B340-9C34-0658B60E606F}" type="datetime1">
              <a:rPr lang="en-US" smtClean="0"/>
              <a:t>4/3/15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163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1DB89-A220-964B-9A7C-29B53DDA651D}" type="datetime1">
              <a:rPr lang="en-US" smtClean="0"/>
              <a:t>4/3/15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7588F1-7B61-4949-AE66-93AB58F0E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680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Georgia"/>
          <a:ea typeface="+mj-ea"/>
          <a:cs typeface="Georgi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Georgia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Georgia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Georgia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Georgia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Georgi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42678"/>
            <a:ext cx="7772400" cy="147002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>
                <a:latin typeface="Georgia"/>
                <a:cs typeface="Georgia"/>
              </a:rPr>
              <a:t>Generating </a:t>
            </a:r>
            <a:br>
              <a:rPr lang="en-US" dirty="0" smtClean="0">
                <a:latin typeface="Georgia"/>
                <a:cs typeface="Georgia"/>
              </a:rPr>
            </a:br>
            <a:r>
              <a:rPr lang="en-US" dirty="0" smtClean="0">
                <a:latin typeface="Georgia"/>
                <a:cs typeface="Georgia"/>
              </a:rPr>
              <a:t>Emotional Impact</a:t>
            </a:r>
            <a:br>
              <a:rPr lang="en-US" dirty="0" smtClean="0">
                <a:latin typeface="Georgia"/>
                <a:cs typeface="Georgia"/>
              </a:rPr>
            </a:br>
            <a:r>
              <a:rPr lang="en-US" dirty="0" smtClean="0">
                <a:latin typeface="Georgia"/>
                <a:cs typeface="Georgia"/>
              </a:rPr>
              <a:t>in Stories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578371"/>
            <a:ext cx="4393765" cy="871209"/>
          </a:xfrm>
        </p:spPr>
        <p:txBody>
          <a:bodyPr>
            <a:normAutofit fontScale="55000" lnSpcReduction="20000"/>
          </a:bodyPr>
          <a:lstStyle/>
          <a:p>
            <a:pPr algn="l"/>
            <a:r>
              <a:rPr lang="en-US" dirty="0" smtClean="0">
                <a:latin typeface="Georgia"/>
                <a:cs typeface="Georgia"/>
              </a:rPr>
              <a:t>Lydia Chilton, Stanford University</a:t>
            </a:r>
          </a:p>
          <a:p>
            <a:pPr algn="l"/>
            <a:r>
              <a:rPr lang="en-US" dirty="0" smtClean="0">
                <a:latin typeface="Georgia"/>
                <a:cs typeface="Georgia"/>
              </a:rPr>
              <a:t>Jessica </a:t>
            </a:r>
            <a:r>
              <a:rPr lang="en-US" dirty="0" err="1" smtClean="0">
                <a:latin typeface="Georgia"/>
                <a:cs typeface="Georgia"/>
              </a:rPr>
              <a:t>Ouyang</a:t>
            </a:r>
            <a:r>
              <a:rPr lang="en-US" dirty="0" smtClean="0"/>
              <a:t>, </a:t>
            </a:r>
            <a:r>
              <a:rPr lang="en-US" dirty="0"/>
              <a:t>C</a:t>
            </a:r>
            <a:r>
              <a:rPr lang="en-US" dirty="0" smtClean="0"/>
              <a:t>olumbia University</a:t>
            </a:r>
            <a:endParaRPr lang="en-US" dirty="0" smtClean="0">
              <a:latin typeface="Georgia"/>
              <a:cs typeface="Georgia"/>
            </a:endParaRPr>
          </a:p>
          <a:p>
            <a:pPr algn="l"/>
            <a:r>
              <a:rPr lang="en-US" dirty="0" smtClean="0">
                <a:latin typeface="Georgia"/>
                <a:cs typeface="Georgia"/>
              </a:rPr>
              <a:t>6 April 2015</a:t>
            </a:r>
            <a:endParaRPr lang="en-US" dirty="0">
              <a:latin typeface="Georgia"/>
              <a:cs typeface="Georgi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39549"/>
          <a:stretch/>
        </p:blipFill>
        <p:spPr>
          <a:xfrm>
            <a:off x="3166888" y="4066830"/>
            <a:ext cx="5977111" cy="240792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014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eorgia"/>
                <a:cs typeface="Georgia"/>
              </a:rPr>
              <a:t>…or engineers.</a:t>
            </a:r>
            <a:endParaRPr lang="en-US" dirty="0">
              <a:latin typeface="Georgia"/>
              <a:cs typeface="Georgi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133" y="1307877"/>
            <a:ext cx="7144063" cy="535115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706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6182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Georgia"/>
                <a:cs typeface="Georgia"/>
              </a:rPr>
              <a:t>Emotion drives </a:t>
            </a:r>
            <a:br>
              <a:rPr lang="en-US" dirty="0" smtClean="0">
                <a:latin typeface="Georgia"/>
                <a:cs typeface="Georgia"/>
              </a:rPr>
            </a:br>
            <a:r>
              <a:rPr lang="en-US" dirty="0" smtClean="0">
                <a:latin typeface="Georgia"/>
                <a:cs typeface="Georgia"/>
              </a:rPr>
              <a:t>information seeking behavior.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804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18588" r="23215" b="36431"/>
          <a:stretch/>
        </p:blipFill>
        <p:spPr>
          <a:xfrm>
            <a:off x="0" y="2132696"/>
            <a:ext cx="9019855" cy="33998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r="67202" b="89240"/>
          <a:stretch/>
        </p:blipFill>
        <p:spPr>
          <a:xfrm>
            <a:off x="0" y="1319388"/>
            <a:ext cx="3852806" cy="813308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2970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0900"/>
            <a:ext cx="9144000" cy="51435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159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61823"/>
            <a:ext cx="8229600" cy="1143000"/>
          </a:xfrm>
        </p:spPr>
        <p:txBody>
          <a:bodyPr>
            <a:normAutofit fontScale="90000"/>
          </a:bodyPr>
          <a:lstStyle/>
          <a:p>
            <a:pPr marL="0" indent="0"/>
            <a:r>
              <a:rPr lang="en-US" dirty="0" smtClean="0">
                <a:latin typeface="Georgia"/>
                <a:cs typeface="Georgia"/>
              </a:rPr>
              <a:t>If we are to create media </a:t>
            </a:r>
            <a:br>
              <a:rPr lang="en-US" dirty="0" smtClean="0">
                <a:latin typeface="Georgia"/>
                <a:cs typeface="Georgia"/>
              </a:rPr>
            </a:br>
            <a:r>
              <a:rPr lang="en-US" dirty="0" smtClean="0">
                <a:latin typeface="Georgia"/>
                <a:cs typeface="Georgia"/>
              </a:rPr>
              <a:t>that </a:t>
            </a:r>
            <a:r>
              <a:rPr lang="en-US" b="1" dirty="0" smtClean="0">
                <a:latin typeface="Georgia"/>
                <a:cs typeface="Georgia"/>
              </a:rPr>
              <a:t>inspires awe </a:t>
            </a:r>
            <a:br>
              <a:rPr lang="en-US" b="1" dirty="0" smtClean="0">
                <a:latin typeface="Georgia"/>
                <a:cs typeface="Georgia"/>
              </a:rPr>
            </a:br>
            <a:r>
              <a:rPr lang="en-US" dirty="0" smtClean="0">
                <a:latin typeface="Georgia"/>
                <a:cs typeface="Georgia"/>
              </a:rPr>
              <a:t>and drives us to</a:t>
            </a:r>
            <a:r>
              <a:rPr lang="en-US" b="1" dirty="0" smtClean="0">
                <a:latin typeface="Georgia"/>
                <a:cs typeface="Georgia"/>
              </a:rPr>
              <a:t> </a:t>
            </a:r>
            <a:br>
              <a:rPr lang="en-US" b="1" dirty="0" smtClean="0">
                <a:latin typeface="Georgia"/>
                <a:cs typeface="Georgia"/>
              </a:rPr>
            </a:br>
            <a:r>
              <a:rPr lang="en-US" b="1" dirty="0" smtClean="0">
                <a:latin typeface="Georgia"/>
                <a:cs typeface="Georgia"/>
              </a:rPr>
              <a:t>care about important things</a:t>
            </a:r>
            <a:r>
              <a:rPr lang="en-US" dirty="0" smtClean="0">
                <a:latin typeface="Georgia"/>
                <a:cs typeface="Georgia"/>
              </a:rPr>
              <a:t>, </a:t>
            </a:r>
            <a:br>
              <a:rPr lang="en-US" dirty="0" smtClean="0">
                <a:latin typeface="Georgia"/>
                <a:cs typeface="Georgia"/>
              </a:rPr>
            </a:br>
            <a:r>
              <a:rPr lang="en-US" dirty="0" smtClean="0">
                <a:latin typeface="Georgia"/>
                <a:cs typeface="Georgia"/>
              </a:rPr>
              <a:t>we must understand </a:t>
            </a:r>
            <a:br>
              <a:rPr lang="en-US" dirty="0" smtClean="0">
                <a:latin typeface="Georgia"/>
                <a:cs typeface="Georgia"/>
              </a:rPr>
            </a:br>
            <a:r>
              <a:rPr lang="en-US" dirty="0" smtClean="0">
                <a:latin typeface="Georgia"/>
                <a:cs typeface="Georgia"/>
              </a:rPr>
              <a:t>how to generate </a:t>
            </a:r>
            <a:br>
              <a:rPr lang="en-US" dirty="0" smtClean="0">
                <a:latin typeface="Georgia"/>
                <a:cs typeface="Georgia"/>
              </a:rPr>
            </a:br>
            <a:r>
              <a:rPr lang="en-US" b="1" dirty="0" smtClean="0">
                <a:latin typeface="Georgia"/>
                <a:cs typeface="Georgia"/>
              </a:rPr>
              <a:t>emotional impact</a:t>
            </a:r>
            <a:r>
              <a:rPr lang="en-US" dirty="0" smtClean="0">
                <a:latin typeface="Georgia"/>
                <a:cs typeface="Georgia"/>
              </a:rPr>
              <a:t>.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2817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eorgia"/>
                <a:cs typeface="Georgia"/>
              </a:rPr>
              <a:t>How?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dirty="0" smtClean="0">
                <a:latin typeface="Georgia"/>
                <a:cs typeface="Georgia"/>
              </a:rPr>
              <a:t>From the literature, collect theories </a:t>
            </a:r>
            <a:r>
              <a:rPr lang="en-US" dirty="0" smtClean="0"/>
              <a:t>of emotional impact theories</a:t>
            </a:r>
            <a:endParaRPr lang="en-US" dirty="0" smtClean="0">
              <a:latin typeface="Georgia"/>
              <a:cs typeface="Georgia"/>
            </a:endParaRPr>
          </a:p>
          <a:p>
            <a:pPr>
              <a:buFontTx/>
              <a:buChar char="-"/>
            </a:pPr>
            <a:r>
              <a:rPr lang="en-US" dirty="0" smtClean="0">
                <a:latin typeface="Georgia"/>
                <a:cs typeface="Georgia"/>
              </a:rPr>
              <a:t>Test correctness of theories against data</a:t>
            </a:r>
          </a:p>
          <a:p>
            <a:pPr>
              <a:buFontTx/>
              <a:buChar char="-"/>
            </a:pPr>
            <a:r>
              <a:rPr lang="en-US" dirty="0" smtClean="0">
                <a:latin typeface="Georgia"/>
                <a:cs typeface="Georgia"/>
              </a:rPr>
              <a:t>Test the usefulness of theories by having people generate or improve narratives.</a:t>
            </a:r>
          </a:p>
          <a:p>
            <a:endParaRPr lang="en-US" dirty="0">
              <a:latin typeface="Georgia"/>
              <a:cs typeface="Georgi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282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eorgia"/>
                <a:cs typeface="Georgia"/>
              </a:rPr>
              <a:t>Two Domains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6430683" cy="494403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Humor in News Satire</a:t>
            </a:r>
          </a:p>
          <a:p>
            <a:pPr lvl="1"/>
            <a:r>
              <a:rPr lang="en-US" dirty="0" smtClean="0"/>
              <a:t>Find models of humor</a:t>
            </a:r>
          </a:p>
          <a:p>
            <a:pPr lvl="1"/>
            <a:r>
              <a:rPr lang="en-US" dirty="0" smtClean="0"/>
              <a:t>Test them against data</a:t>
            </a:r>
          </a:p>
          <a:p>
            <a:pPr lvl="1"/>
            <a:r>
              <a:rPr lang="en-US" dirty="0" smtClean="0"/>
              <a:t>Use the crowd the generate humor</a:t>
            </a:r>
          </a:p>
          <a:p>
            <a:pPr>
              <a:buFontTx/>
              <a:buChar char="-"/>
            </a:pPr>
            <a:r>
              <a:rPr lang="en-US" dirty="0" smtClean="0">
                <a:latin typeface="Georgia"/>
                <a:cs typeface="Georgia"/>
              </a:rPr>
              <a:t>Dramatic Personal Narratives</a:t>
            </a:r>
          </a:p>
          <a:p>
            <a:pPr lvl="1"/>
            <a:r>
              <a:rPr lang="en-US" dirty="0" smtClean="0">
                <a:latin typeface="Georgia"/>
                <a:cs typeface="Georgia"/>
              </a:rPr>
              <a:t>Use </a:t>
            </a:r>
            <a:r>
              <a:rPr lang="en-US" dirty="0" err="1" smtClean="0">
                <a:latin typeface="Georgia"/>
                <a:cs typeface="Georgia"/>
              </a:rPr>
              <a:t>Labov’s</a:t>
            </a:r>
            <a:r>
              <a:rPr lang="en-US" dirty="0" smtClean="0">
                <a:latin typeface="Georgia"/>
                <a:cs typeface="Georgia"/>
              </a:rPr>
              <a:t> Theory of Narrative</a:t>
            </a:r>
          </a:p>
          <a:p>
            <a:pPr lvl="1"/>
            <a:r>
              <a:rPr lang="en-US" dirty="0" smtClean="0">
                <a:latin typeface="Georgia"/>
                <a:cs typeface="Georgia"/>
              </a:rPr>
              <a:t>Test theory against </a:t>
            </a:r>
            <a:r>
              <a:rPr lang="en-US" dirty="0" err="1" smtClean="0">
                <a:latin typeface="Georgia"/>
                <a:cs typeface="Georgia"/>
              </a:rPr>
              <a:t>Reddit</a:t>
            </a:r>
            <a:r>
              <a:rPr lang="en-US" dirty="0" smtClean="0">
                <a:latin typeface="Georgia"/>
                <a:cs typeface="Georgia"/>
              </a:rPr>
              <a:t> data</a:t>
            </a:r>
          </a:p>
          <a:p>
            <a:pPr lvl="1"/>
            <a:r>
              <a:rPr lang="en-US" dirty="0" smtClean="0"/>
              <a:t>Use Gee’s Theory of XXX</a:t>
            </a:r>
          </a:p>
          <a:p>
            <a:pPr lvl="1"/>
            <a:r>
              <a:rPr lang="en-US" dirty="0" smtClean="0"/>
              <a:t>Use the crowd to improve dramatic personal narratives for emotional impact.</a:t>
            </a:r>
            <a:endParaRPr lang="en-US" dirty="0" smtClean="0">
              <a:latin typeface="Georgia"/>
              <a:cs typeface="Georgia"/>
            </a:endParaRPr>
          </a:p>
          <a:p>
            <a:pPr lvl="1"/>
            <a:endParaRPr lang="en-US" dirty="0" smtClean="0">
              <a:latin typeface="Georgia"/>
              <a:cs typeface="Georgi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8010" y="1753420"/>
            <a:ext cx="2085990" cy="19733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2118" y="3999322"/>
            <a:ext cx="1809194" cy="1814363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574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61823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Georgia"/>
                <a:cs typeface="Georgia"/>
              </a:rPr>
              <a:t>Generating News Satire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659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of Humor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Insult</a:t>
            </a:r>
            <a:endParaRPr lang="en-US" dirty="0" smtClean="0"/>
          </a:p>
          <a:p>
            <a:r>
              <a:rPr lang="en-US" dirty="0" smtClean="0"/>
              <a:t>Exaggeration</a:t>
            </a:r>
          </a:p>
          <a:p>
            <a:r>
              <a:rPr lang="en-US" dirty="0" smtClean="0"/>
              <a:t>Reversal</a:t>
            </a:r>
          </a:p>
          <a:p>
            <a:r>
              <a:rPr lang="en-US" dirty="0" smtClean="0"/>
              <a:t>Truth</a:t>
            </a:r>
          </a:p>
          <a:p>
            <a:r>
              <a:rPr lang="en-US" dirty="0" smtClean="0"/>
              <a:t>Pain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977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2-Script Theory of Humor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Raskin</a:t>
            </a:r>
            <a:r>
              <a:rPr lang="en-US" dirty="0" smtClean="0"/>
              <a:t> 1987</a:t>
            </a:r>
          </a:p>
          <a:p>
            <a:r>
              <a:rPr lang="en-US" dirty="0" smtClean="0"/>
              <a:t>Two stories/scripts interpreted simultaneous or in quick succession</a:t>
            </a:r>
          </a:p>
          <a:p>
            <a:pPr marL="342900" lvl="1" indent="-342900">
              <a:buFont typeface="Arial"/>
              <a:buChar char="•"/>
            </a:pPr>
            <a:r>
              <a:rPr lang="en-US" i="1" dirty="0" smtClean="0"/>
              <a:t>“I married Miss Right. I didn’t know her first name was always.”</a:t>
            </a:r>
          </a:p>
          <a:p>
            <a:r>
              <a:rPr lang="en-US" dirty="0" smtClean="0"/>
              <a:t>Script 1: (Positive) He married Miss Right</a:t>
            </a:r>
          </a:p>
          <a:p>
            <a:r>
              <a:rPr lang="en-US" dirty="0" smtClean="0"/>
              <a:t>Script 2: (Negative) His wife nags him.</a:t>
            </a:r>
          </a:p>
          <a:p>
            <a:r>
              <a:rPr lang="en-US" dirty="0" smtClean="0"/>
              <a:t>Connection: the word “Right”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630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6182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Georgia"/>
                <a:cs typeface="Georgia"/>
              </a:rPr>
              <a:t>Emotional impact is </a:t>
            </a:r>
            <a:br>
              <a:rPr lang="en-US" dirty="0" smtClean="0">
                <a:latin typeface="Georgia"/>
                <a:cs typeface="Georgia"/>
              </a:rPr>
            </a:br>
            <a:r>
              <a:rPr lang="en-US" dirty="0" smtClean="0">
                <a:latin typeface="Georgia"/>
                <a:cs typeface="Georgia"/>
              </a:rPr>
              <a:t>the magic of storytelling.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015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laugh at people, not things.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20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840224" y="2498199"/>
            <a:ext cx="37129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Insert person falling on a banana peel</a:t>
            </a:r>
          </a:p>
          <a:p>
            <a:r>
              <a:rPr lang="en-US" dirty="0" smtClean="0"/>
              <a:t>Or unable to open something</a:t>
            </a:r>
          </a:p>
          <a:p>
            <a:r>
              <a:rPr lang="en-US" dirty="0" smtClean="0"/>
              <a:t>Or the </a:t>
            </a:r>
            <a:r>
              <a:rPr lang="en-US" dirty="0" err="1" smtClean="0"/>
              <a:t>waterballoon</a:t>
            </a:r>
            <a:r>
              <a:rPr lang="en-US" dirty="0" smtClean="0"/>
              <a:t> 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7560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News Satire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58042"/>
          <a:stretch/>
        </p:blipFill>
        <p:spPr>
          <a:xfrm>
            <a:off x="457199" y="1417638"/>
            <a:ext cx="4281067" cy="18038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b="30756"/>
          <a:stretch/>
        </p:blipFill>
        <p:spPr>
          <a:xfrm>
            <a:off x="457199" y="4156419"/>
            <a:ext cx="1992563" cy="255316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79803" y="2216590"/>
            <a:ext cx="4058633" cy="13777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Georgia"/>
                <a:cs typeface="Georgia"/>
              </a:rPr>
              <a:t>New Smartphone Dating App “The League” Matches Elite Professionals</a:t>
            </a:r>
            <a:endParaRPr lang="en-US" dirty="0" smtClean="0">
              <a:solidFill>
                <a:schemeClr val="tx1"/>
              </a:solidFill>
              <a:latin typeface="Georgia"/>
              <a:cs typeface="Georgia"/>
            </a:endParaRPr>
          </a:p>
        </p:txBody>
      </p:sp>
      <p:sp>
        <p:nvSpPr>
          <p:cNvPr id="3" name="Rounded Rectangular Callout 2"/>
          <p:cNvSpPr/>
          <p:nvPr/>
        </p:nvSpPr>
        <p:spPr>
          <a:xfrm>
            <a:off x="2850103" y="3879413"/>
            <a:ext cx="2630430" cy="1905192"/>
          </a:xfrm>
          <a:prstGeom prst="wedgeRoundRectCallout">
            <a:avLst>
              <a:gd name="adj1" fmla="val -66492"/>
              <a:gd name="adj2" fmla="val 22051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014454" y="4084504"/>
            <a:ext cx="264057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/>
              <a:t>I </a:t>
            </a:r>
            <a:r>
              <a:rPr lang="en-US" i="1" dirty="0"/>
              <a:t>don’t know, </a:t>
            </a:r>
            <a:endParaRPr lang="en-US" i="1" dirty="0" smtClean="0"/>
          </a:p>
          <a:p>
            <a:r>
              <a:rPr lang="en-US" i="1" dirty="0" smtClean="0"/>
              <a:t>I </a:t>
            </a:r>
            <a:r>
              <a:rPr lang="en-US" i="1" dirty="0"/>
              <a:t>feel </a:t>
            </a:r>
            <a:r>
              <a:rPr lang="en-US" i="1" dirty="0" smtClean="0"/>
              <a:t>uncomfortable</a:t>
            </a:r>
          </a:p>
          <a:p>
            <a:r>
              <a:rPr lang="en-US" i="1" dirty="0" smtClean="0"/>
              <a:t>writing </a:t>
            </a:r>
            <a:r>
              <a:rPr lang="en-US" i="1" dirty="0"/>
              <a:t>off people </a:t>
            </a:r>
            <a:endParaRPr lang="en-US" i="1" dirty="0" smtClean="0"/>
          </a:p>
          <a:p>
            <a:r>
              <a:rPr lang="en-US" i="1" dirty="0" smtClean="0"/>
              <a:t>based </a:t>
            </a:r>
            <a:r>
              <a:rPr lang="en-US" i="1" dirty="0"/>
              <a:t>on something </a:t>
            </a:r>
            <a:endParaRPr lang="en-US" i="1" dirty="0" smtClean="0"/>
          </a:p>
          <a:p>
            <a:r>
              <a:rPr lang="en-US" i="1" dirty="0" smtClean="0"/>
              <a:t>other than </a:t>
            </a:r>
            <a:r>
              <a:rPr lang="en-US" i="1" dirty="0"/>
              <a:t>their looks</a:t>
            </a:r>
            <a:r>
              <a:rPr lang="en-US" i="1" dirty="0" smtClean="0"/>
              <a:t>.</a:t>
            </a:r>
            <a:endParaRPr lang="en-US" i="1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163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News Satire as a </a:t>
            </a:r>
            <a:r>
              <a:rPr lang="en-US" i="1" dirty="0" smtClean="0"/>
              <a:t>Search Problem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769814" y="1551386"/>
            <a:ext cx="1590842" cy="788737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Headline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786276" y="5472215"/>
            <a:ext cx="1590842" cy="788737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Joke</a:t>
            </a:r>
            <a:endParaRPr lang="en-US" sz="2400" b="1" dirty="0">
              <a:solidFill>
                <a:schemeClr val="tx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b="58042"/>
          <a:stretch/>
        </p:blipFill>
        <p:spPr>
          <a:xfrm>
            <a:off x="457199" y="1417638"/>
            <a:ext cx="4281067" cy="180389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b="30756"/>
          <a:stretch/>
        </p:blipFill>
        <p:spPr>
          <a:xfrm>
            <a:off x="457199" y="4156419"/>
            <a:ext cx="1992563" cy="2553169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79803" y="2216590"/>
            <a:ext cx="4058633" cy="13777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Georgia"/>
                <a:cs typeface="Georgia"/>
              </a:rPr>
              <a:t>New Smartphone Dating App “The League” Matches Elite Professionals</a:t>
            </a:r>
            <a:endParaRPr lang="en-US" dirty="0" smtClean="0">
              <a:solidFill>
                <a:schemeClr val="tx1"/>
              </a:solidFill>
              <a:latin typeface="Georgia"/>
              <a:cs typeface="Georgia"/>
            </a:endParaRPr>
          </a:p>
        </p:txBody>
      </p:sp>
      <p:sp>
        <p:nvSpPr>
          <p:cNvPr id="14" name="Rounded Rectangular Callout 13"/>
          <p:cNvSpPr/>
          <p:nvPr/>
        </p:nvSpPr>
        <p:spPr>
          <a:xfrm>
            <a:off x="2850103" y="3879413"/>
            <a:ext cx="2630430" cy="1905192"/>
          </a:xfrm>
          <a:prstGeom prst="wedgeRoundRectCallout">
            <a:avLst>
              <a:gd name="adj1" fmla="val -66492"/>
              <a:gd name="adj2" fmla="val 22051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22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014454" y="4084504"/>
            <a:ext cx="264057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/>
              <a:t>I </a:t>
            </a:r>
            <a:r>
              <a:rPr lang="en-US" i="1" dirty="0"/>
              <a:t>don’t know, </a:t>
            </a:r>
            <a:endParaRPr lang="en-US" i="1" dirty="0" smtClean="0"/>
          </a:p>
          <a:p>
            <a:r>
              <a:rPr lang="en-US" i="1" dirty="0" smtClean="0"/>
              <a:t>I </a:t>
            </a:r>
            <a:r>
              <a:rPr lang="en-US" i="1" dirty="0"/>
              <a:t>feel </a:t>
            </a:r>
            <a:r>
              <a:rPr lang="en-US" i="1" dirty="0" smtClean="0"/>
              <a:t>uncomfortable</a:t>
            </a:r>
          </a:p>
          <a:p>
            <a:r>
              <a:rPr lang="en-US" i="1" dirty="0" smtClean="0"/>
              <a:t>writing </a:t>
            </a:r>
            <a:r>
              <a:rPr lang="en-US" i="1" dirty="0"/>
              <a:t>off people </a:t>
            </a:r>
            <a:endParaRPr lang="en-US" i="1" dirty="0" smtClean="0"/>
          </a:p>
          <a:p>
            <a:r>
              <a:rPr lang="en-US" i="1" dirty="0" smtClean="0"/>
              <a:t>based </a:t>
            </a:r>
            <a:r>
              <a:rPr lang="en-US" i="1" dirty="0"/>
              <a:t>on something </a:t>
            </a:r>
            <a:endParaRPr lang="en-US" i="1" dirty="0" smtClean="0"/>
          </a:p>
          <a:p>
            <a:r>
              <a:rPr lang="en-US" i="1" dirty="0" smtClean="0"/>
              <a:t>other than </a:t>
            </a:r>
            <a:r>
              <a:rPr lang="en-US" i="1" dirty="0"/>
              <a:t>their looks</a:t>
            </a:r>
            <a:r>
              <a:rPr lang="en-US" i="1" dirty="0" smtClean="0"/>
              <a:t>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746888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News Satire as a </a:t>
            </a:r>
            <a:r>
              <a:rPr lang="en-US" i="1" dirty="0" smtClean="0"/>
              <a:t>Search Problem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769814" y="1551386"/>
            <a:ext cx="1590842" cy="788737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Headline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786276" y="5472215"/>
            <a:ext cx="1590842" cy="788737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Joke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134790" y="3221535"/>
            <a:ext cx="1270047" cy="45648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reversal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725632" y="2686307"/>
            <a:ext cx="1270047" cy="53232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Point of view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557237" y="3678016"/>
            <a:ext cx="1270047" cy="45648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criticism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287190" y="4377080"/>
            <a:ext cx="1270047" cy="45648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reason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5" name="Straight Arrow Connector 14"/>
          <p:cNvCxnSpPr>
            <a:stCxn id="8" idx="2"/>
            <a:endCxn id="11" idx="0"/>
          </p:cNvCxnSpPr>
          <p:nvPr/>
        </p:nvCxnSpPr>
        <p:spPr>
          <a:xfrm>
            <a:off x="7565235" y="2340123"/>
            <a:ext cx="795421" cy="34618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8" idx="2"/>
            <a:endCxn id="4" idx="0"/>
          </p:cNvCxnSpPr>
          <p:nvPr/>
        </p:nvCxnSpPr>
        <p:spPr>
          <a:xfrm flipH="1">
            <a:off x="6769814" y="2340123"/>
            <a:ext cx="795421" cy="88141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1" idx="2"/>
            <a:endCxn id="12" idx="0"/>
          </p:cNvCxnSpPr>
          <p:nvPr/>
        </p:nvCxnSpPr>
        <p:spPr>
          <a:xfrm flipH="1">
            <a:off x="8192261" y="3218629"/>
            <a:ext cx="168395" cy="45938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4" idx="2"/>
            <a:endCxn id="13" idx="0"/>
          </p:cNvCxnSpPr>
          <p:nvPr/>
        </p:nvCxnSpPr>
        <p:spPr>
          <a:xfrm>
            <a:off x="6769814" y="3678016"/>
            <a:ext cx="152400" cy="69906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3" idx="2"/>
          </p:cNvCxnSpPr>
          <p:nvPr/>
        </p:nvCxnSpPr>
        <p:spPr>
          <a:xfrm>
            <a:off x="6922214" y="4833561"/>
            <a:ext cx="635023" cy="53687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2" idx="2"/>
          </p:cNvCxnSpPr>
          <p:nvPr/>
        </p:nvCxnSpPr>
        <p:spPr>
          <a:xfrm flipH="1">
            <a:off x="7565235" y="4134497"/>
            <a:ext cx="627026" cy="123593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/>
          <a:srcRect b="58042"/>
          <a:stretch/>
        </p:blipFill>
        <p:spPr>
          <a:xfrm>
            <a:off x="457199" y="1417638"/>
            <a:ext cx="4281067" cy="180389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3"/>
          <a:srcRect b="30756"/>
          <a:stretch/>
        </p:blipFill>
        <p:spPr>
          <a:xfrm>
            <a:off x="457199" y="4156419"/>
            <a:ext cx="1992563" cy="2553169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579803" y="2216590"/>
            <a:ext cx="4058633" cy="13777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Georgia"/>
                <a:cs typeface="Georgia"/>
              </a:rPr>
              <a:t>New Smartphone Dating App “The League” Matches Elite Professional Singles</a:t>
            </a:r>
            <a:endParaRPr lang="en-US" dirty="0" smtClean="0">
              <a:solidFill>
                <a:schemeClr val="tx1"/>
              </a:solidFill>
              <a:latin typeface="Georgia"/>
              <a:cs typeface="Georgia"/>
            </a:endParaRPr>
          </a:p>
        </p:txBody>
      </p:sp>
      <p:sp>
        <p:nvSpPr>
          <p:cNvPr id="29" name="Rounded Rectangular Callout 28"/>
          <p:cNvSpPr/>
          <p:nvPr/>
        </p:nvSpPr>
        <p:spPr>
          <a:xfrm>
            <a:off x="2850103" y="3879413"/>
            <a:ext cx="2630430" cy="1905192"/>
          </a:xfrm>
          <a:prstGeom prst="wedgeRoundRectCallout">
            <a:avLst>
              <a:gd name="adj1" fmla="val -66492"/>
              <a:gd name="adj2" fmla="val 22051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23</a:t>
            </a:fld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3014454" y="4084504"/>
            <a:ext cx="264057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/>
              <a:t>I </a:t>
            </a:r>
            <a:r>
              <a:rPr lang="en-US" i="1" dirty="0"/>
              <a:t>don’t know, </a:t>
            </a:r>
            <a:endParaRPr lang="en-US" i="1" dirty="0" smtClean="0"/>
          </a:p>
          <a:p>
            <a:r>
              <a:rPr lang="en-US" i="1" dirty="0" smtClean="0"/>
              <a:t>I </a:t>
            </a:r>
            <a:r>
              <a:rPr lang="en-US" i="1" dirty="0"/>
              <a:t>feel </a:t>
            </a:r>
            <a:r>
              <a:rPr lang="en-US" i="1" dirty="0" smtClean="0"/>
              <a:t>uncomfortable</a:t>
            </a:r>
          </a:p>
          <a:p>
            <a:r>
              <a:rPr lang="en-US" i="1" dirty="0" smtClean="0"/>
              <a:t>writing </a:t>
            </a:r>
            <a:r>
              <a:rPr lang="en-US" i="1" dirty="0"/>
              <a:t>off people </a:t>
            </a:r>
            <a:endParaRPr lang="en-US" i="1" dirty="0" smtClean="0"/>
          </a:p>
          <a:p>
            <a:r>
              <a:rPr lang="en-US" i="1" dirty="0" smtClean="0"/>
              <a:t>based </a:t>
            </a:r>
            <a:r>
              <a:rPr lang="en-US" i="1" dirty="0"/>
              <a:t>on something </a:t>
            </a:r>
            <a:endParaRPr lang="en-US" i="1" dirty="0" smtClean="0"/>
          </a:p>
          <a:p>
            <a:r>
              <a:rPr lang="en-US" i="1" dirty="0" smtClean="0"/>
              <a:t>other than </a:t>
            </a:r>
            <a:r>
              <a:rPr lang="en-US" i="1" dirty="0"/>
              <a:t>their looks</a:t>
            </a:r>
            <a:r>
              <a:rPr lang="en-US" i="1" dirty="0" smtClean="0"/>
              <a:t>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78425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Appling Humor Theories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Decomposition headline into people and entities.</a:t>
            </a:r>
          </a:p>
          <a:p>
            <a:r>
              <a:rPr lang="en-US" dirty="0" smtClean="0"/>
              <a:t>Explore ways to criticize the people in the headline </a:t>
            </a:r>
          </a:p>
          <a:p>
            <a:r>
              <a:rPr lang="en-US" dirty="0" smtClean="0"/>
              <a:t>Two Stories: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tory 1: Takes the point of view of the person being criticized.</a:t>
            </a:r>
          </a:p>
          <a:p>
            <a:pPr lvl="1"/>
            <a:r>
              <a:rPr lang="en-US" dirty="0" smtClean="0"/>
              <a:t>Story 2: (often the criticism)</a:t>
            </a:r>
          </a:p>
          <a:p>
            <a:r>
              <a:rPr lang="en-US" dirty="0" smtClean="0"/>
              <a:t>Voicing of the Joke</a:t>
            </a:r>
          </a:p>
          <a:p>
            <a:pPr lvl="1"/>
            <a:r>
              <a:rPr lang="en-US" dirty="0" smtClean="0"/>
              <a:t>Examples</a:t>
            </a:r>
          </a:p>
          <a:p>
            <a:pPr lvl="1"/>
            <a:r>
              <a:rPr lang="en-US" dirty="0" smtClean="0"/>
              <a:t>Point-of-view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806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145373" y="160422"/>
            <a:ext cx="2721719" cy="58821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New Smartphone Dating App “The League” Matches Elite Professionals</a:t>
            </a:r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3746" y="1217553"/>
            <a:ext cx="1272796" cy="29308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Dating Apps</a:t>
            </a:r>
          </a:p>
        </p:txBody>
      </p:sp>
      <p:sp>
        <p:nvSpPr>
          <p:cNvPr id="8" name="Rectangle 7"/>
          <p:cNvSpPr/>
          <p:nvPr/>
        </p:nvSpPr>
        <p:spPr>
          <a:xfrm>
            <a:off x="6309655" y="1100438"/>
            <a:ext cx="1655753" cy="293089"/>
          </a:xfrm>
          <a:prstGeom prst="rect">
            <a:avLst/>
          </a:prstGeom>
          <a:solidFill>
            <a:srgbClr val="C6D9F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Elite Professionals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549577" y="1516441"/>
            <a:ext cx="1272796" cy="293089"/>
          </a:xfrm>
          <a:prstGeom prst="rect">
            <a:avLst/>
          </a:prstGeom>
          <a:solidFill>
            <a:srgbClr val="F2DCDB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Good</a:t>
            </a:r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177095" y="1516441"/>
            <a:ext cx="1272796" cy="293089"/>
          </a:xfrm>
          <a:prstGeom prst="rect">
            <a:avLst/>
          </a:prstGeom>
          <a:solidFill>
            <a:srgbClr val="F2DCDB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Bad</a:t>
            </a:r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535692" y="2032492"/>
            <a:ext cx="1300246" cy="575413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Successful, rich, educated people</a:t>
            </a:r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042625" y="2032492"/>
            <a:ext cx="1509705" cy="687238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Elitist, excludes people they think they’re better than.</a:t>
            </a:r>
          </a:p>
        </p:txBody>
      </p:sp>
      <p:cxnSp>
        <p:nvCxnSpPr>
          <p:cNvPr id="18" name="Straight Arrow Connector 17"/>
          <p:cNvCxnSpPr>
            <a:stCxn id="6" idx="1"/>
            <a:endCxn id="7" idx="0"/>
          </p:cNvCxnSpPr>
          <p:nvPr/>
        </p:nvCxnSpPr>
        <p:spPr>
          <a:xfrm flipH="1">
            <a:off x="1240144" y="454527"/>
            <a:ext cx="1905229" cy="76302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8" idx="0"/>
          </p:cNvCxnSpPr>
          <p:nvPr/>
        </p:nvCxnSpPr>
        <p:spPr>
          <a:xfrm>
            <a:off x="5735054" y="781278"/>
            <a:ext cx="1402478" cy="31916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endCxn id="11" idx="0"/>
          </p:cNvCxnSpPr>
          <p:nvPr/>
        </p:nvCxnSpPr>
        <p:spPr>
          <a:xfrm flipH="1">
            <a:off x="6185975" y="1393527"/>
            <a:ext cx="442565" cy="12291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8" idx="2"/>
            <a:endCxn id="12" idx="0"/>
          </p:cNvCxnSpPr>
          <p:nvPr/>
        </p:nvCxnSpPr>
        <p:spPr>
          <a:xfrm>
            <a:off x="7137532" y="1393527"/>
            <a:ext cx="675961" cy="12291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2" idx="2"/>
            <a:endCxn id="14" idx="0"/>
          </p:cNvCxnSpPr>
          <p:nvPr/>
        </p:nvCxnSpPr>
        <p:spPr>
          <a:xfrm flipH="1">
            <a:off x="7797478" y="1809530"/>
            <a:ext cx="16015" cy="22296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2260877" y="1217553"/>
            <a:ext cx="1272796" cy="29308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Stanford</a:t>
            </a:r>
          </a:p>
        </p:txBody>
      </p:sp>
      <p:cxnSp>
        <p:nvCxnSpPr>
          <p:cNvPr id="46" name="Straight Arrow Connector 45"/>
          <p:cNvCxnSpPr>
            <a:stCxn id="6" idx="2"/>
            <a:endCxn id="45" idx="0"/>
          </p:cNvCxnSpPr>
          <p:nvPr/>
        </p:nvCxnSpPr>
        <p:spPr>
          <a:xfrm flipH="1">
            <a:off x="2897275" y="748632"/>
            <a:ext cx="1608958" cy="46892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1" idx="2"/>
            <a:endCxn id="13" idx="0"/>
          </p:cNvCxnSpPr>
          <p:nvPr/>
        </p:nvCxnSpPr>
        <p:spPr>
          <a:xfrm flipH="1">
            <a:off x="6185815" y="1809530"/>
            <a:ext cx="160" cy="22296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6835938" y="3056447"/>
            <a:ext cx="674236" cy="464016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POV:</a:t>
            </a:r>
          </a:p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Elitist</a:t>
            </a:r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7983052" y="3056447"/>
            <a:ext cx="1031851" cy="464016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POV:</a:t>
            </a:r>
          </a:p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Non-Elites</a:t>
            </a:r>
            <a:endParaRPr lang="en-US" sz="1200" dirty="0" smtClean="0">
              <a:solidFill>
                <a:schemeClr val="tx1"/>
              </a:solidFill>
            </a:endParaRPr>
          </a:p>
        </p:txBody>
      </p:sp>
      <p:cxnSp>
        <p:nvCxnSpPr>
          <p:cNvPr id="56" name="Straight Arrow Connector 55"/>
          <p:cNvCxnSpPr>
            <a:stCxn id="53" idx="3"/>
            <a:endCxn id="54" idx="1"/>
          </p:cNvCxnSpPr>
          <p:nvPr/>
        </p:nvCxnSpPr>
        <p:spPr>
          <a:xfrm>
            <a:off x="7510174" y="3288455"/>
            <a:ext cx="472878" cy="0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14" idx="2"/>
            <a:endCxn id="53" idx="0"/>
          </p:cNvCxnSpPr>
          <p:nvPr/>
        </p:nvCxnSpPr>
        <p:spPr>
          <a:xfrm flipH="1">
            <a:off x="7173056" y="2719730"/>
            <a:ext cx="624422" cy="33671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Oval 61"/>
          <p:cNvSpPr/>
          <p:nvPr/>
        </p:nvSpPr>
        <p:spPr>
          <a:xfrm>
            <a:off x="6405874" y="2798351"/>
            <a:ext cx="1463315" cy="980207"/>
          </a:xfrm>
          <a:prstGeom prst="ellipse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4015453" y="2965289"/>
            <a:ext cx="2280417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Criticism Target: Elitist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Criticism Type: POV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1836488" y="1866544"/>
            <a:ext cx="674236" cy="464016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POV:</a:t>
            </a:r>
          </a:p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Alumni</a:t>
            </a:r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2983602" y="1812299"/>
            <a:ext cx="1031851" cy="563266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POV:</a:t>
            </a:r>
          </a:p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Other school Alumni</a:t>
            </a:r>
            <a:endParaRPr lang="en-US" sz="1200" dirty="0" smtClean="0">
              <a:solidFill>
                <a:schemeClr val="tx1"/>
              </a:solidFill>
            </a:endParaRPr>
          </a:p>
        </p:txBody>
      </p:sp>
      <p:cxnSp>
        <p:nvCxnSpPr>
          <p:cNvPr id="66" name="Straight Arrow Connector 65"/>
          <p:cNvCxnSpPr>
            <a:stCxn id="64" idx="3"/>
            <a:endCxn id="65" idx="1"/>
          </p:cNvCxnSpPr>
          <p:nvPr/>
        </p:nvCxnSpPr>
        <p:spPr>
          <a:xfrm flipV="1">
            <a:off x="2510724" y="2093932"/>
            <a:ext cx="472878" cy="4620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endCxn id="64" idx="0"/>
          </p:cNvCxnSpPr>
          <p:nvPr/>
        </p:nvCxnSpPr>
        <p:spPr>
          <a:xfrm flipH="1">
            <a:off x="2173606" y="1529827"/>
            <a:ext cx="640437" cy="33671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Rectangle 68"/>
          <p:cNvSpPr/>
          <p:nvPr/>
        </p:nvSpPr>
        <p:spPr>
          <a:xfrm>
            <a:off x="266628" y="4962176"/>
            <a:ext cx="674236" cy="464016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Elitist</a:t>
            </a:r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1269887" y="4962176"/>
            <a:ext cx="674236" cy="464016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Good</a:t>
            </a:r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2280836" y="4968629"/>
            <a:ext cx="864537" cy="464016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They will use it.</a:t>
            </a:r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309885" y="4495479"/>
            <a:ext cx="587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POV</a:t>
            </a:r>
            <a:endParaRPr lang="en-US" dirty="0"/>
          </a:p>
        </p:txBody>
      </p:sp>
      <p:sp>
        <p:nvSpPr>
          <p:cNvPr id="73" name="TextBox 72"/>
          <p:cNvSpPr txBox="1"/>
          <p:nvPr/>
        </p:nvSpPr>
        <p:spPr>
          <a:xfrm>
            <a:off x="1086184" y="4322298"/>
            <a:ext cx="1325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Expected Reaction</a:t>
            </a:r>
            <a:endParaRPr lang="en-US" dirty="0"/>
          </a:p>
        </p:txBody>
      </p:sp>
      <p:sp>
        <p:nvSpPr>
          <p:cNvPr id="74" name="TextBox 73"/>
          <p:cNvSpPr txBox="1"/>
          <p:nvPr/>
        </p:nvSpPr>
        <p:spPr>
          <a:xfrm>
            <a:off x="2173606" y="4323937"/>
            <a:ext cx="1325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Expected Reason</a:t>
            </a:r>
            <a:endParaRPr lang="en-US" dirty="0"/>
          </a:p>
        </p:txBody>
      </p:sp>
      <p:cxnSp>
        <p:nvCxnSpPr>
          <p:cNvPr id="75" name="Straight Arrow Connector 74"/>
          <p:cNvCxnSpPr>
            <a:stCxn id="71" idx="3"/>
            <a:endCxn id="77" idx="1"/>
          </p:cNvCxnSpPr>
          <p:nvPr/>
        </p:nvCxnSpPr>
        <p:spPr>
          <a:xfrm>
            <a:off x="3145373" y="5200637"/>
            <a:ext cx="870080" cy="0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Rectangle 76"/>
          <p:cNvSpPr/>
          <p:nvPr/>
        </p:nvSpPr>
        <p:spPr>
          <a:xfrm>
            <a:off x="4015453" y="4968629"/>
            <a:ext cx="1018528" cy="464016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They will not use it.</a:t>
            </a:r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3908223" y="4323937"/>
            <a:ext cx="1325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Expectation Reversal</a:t>
            </a:r>
            <a:endParaRPr lang="en-US" dirty="0"/>
          </a:p>
        </p:txBody>
      </p:sp>
      <p:sp>
        <p:nvSpPr>
          <p:cNvPr id="79" name="Rectangle 78"/>
          <p:cNvSpPr/>
          <p:nvPr/>
        </p:nvSpPr>
        <p:spPr>
          <a:xfrm>
            <a:off x="5242371" y="4970268"/>
            <a:ext cx="1018528" cy="464016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??</a:t>
            </a:r>
            <a:r>
              <a:rPr lang="en-US" sz="1200" dirty="0" smtClean="0">
                <a:solidFill>
                  <a:schemeClr val="tx1"/>
                </a:solidFill>
              </a:rPr>
              <a:t> ?</a:t>
            </a:r>
            <a:r>
              <a:rPr lang="en-US" sz="1200" dirty="0" smtClean="0">
                <a:solidFill>
                  <a:schemeClr val="tx1"/>
                </a:solidFill>
              </a:rPr>
              <a:t>???</a:t>
            </a:r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204522" y="4315845"/>
            <a:ext cx="1325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Reversal</a:t>
            </a:r>
          </a:p>
          <a:p>
            <a:r>
              <a:rPr lang="en-US" dirty="0" smtClean="0"/>
              <a:t>Reason</a:t>
            </a:r>
            <a:endParaRPr lang="en-US" dirty="0"/>
          </a:p>
        </p:txBody>
      </p:sp>
      <p:cxnSp>
        <p:nvCxnSpPr>
          <p:cNvPr id="81" name="Straight Arrow Connector 80"/>
          <p:cNvCxnSpPr>
            <a:endCxn id="70" idx="1"/>
          </p:cNvCxnSpPr>
          <p:nvPr/>
        </p:nvCxnSpPr>
        <p:spPr>
          <a:xfrm>
            <a:off x="952922" y="5180377"/>
            <a:ext cx="316965" cy="13807"/>
          </a:xfrm>
          <a:prstGeom prst="straightConnector1">
            <a:avLst/>
          </a:prstGeom>
          <a:ln w="19050" cmpd="sng">
            <a:solidFill>
              <a:srgbClr val="0000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>
            <a:off x="1963871" y="5197948"/>
            <a:ext cx="316965" cy="13807"/>
          </a:xfrm>
          <a:prstGeom prst="straightConnector1">
            <a:avLst/>
          </a:prstGeom>
          <a:ln w="19050" cmpd="sng">
            <a:solidFill>
              <a:srgbClr val="0000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endCxn id="79" idx="1"/>
          </p:cNvCxnSpPr>
          <p:nvPr/>
        </p:nvCxnSpPr>
        <p:spPr>
          <a:xfrm>
            <a:off x="5046039" y="5180377"/>
            <a:ext cx="196332" cy="21899"/>
          </a:xfrm>
          <a:prstGeom prst="straightConnector1">
            <a:avLst/>
          </a:prstGeom>
          <a:ln w="19050" cmpd="sng">
            <a:solidFill>
              <a:srgbClr val="0000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endCxn id="80" idx="2"/>
          </p:cNvCxnSpPr>
          <p:nvPr/>
        </p:nvCxnSpPr>
        <p:spPr>
          <a:xfrm flipH="1">
            <a:off x="5867092" y="2719730"/>
            <a:ext cx="2115961" cy="224244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Rectangle 87"/>
          <p:cNvSpPr/>
          <p:nvPr/>
        </p:nvSpPr>
        <p:spPr>
          <a:xfrm>
            <a:off x="5242370" y="4979747"/>
            <a:ext cx="1018529" cy="454537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It’s not elite enough</a:t>
            </a:r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6572309" y="5002719"/>
            <a:ext cx="1018529" cy="454537"/>
          </a:xfrm>
          <a:prstGeom prst="rect">
            <a:avLst/>
          </a:prstGeom>
          <a:solidFill>
            <a:srgbClr val="E6E0EC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Vassar Alumni</a:t>
            </a:r>
            <a:endParaRPr lang="en-US" sz="1200" dirty="0" smtClean="0">
              <a:solidFill>
                <a:schemeClr val="tx1"/>
              </a:solidFill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6572309" y="4485831"/>
            <a:ext cx="1325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cxnSp>
        <p:nvCxnSpPr>
          <p:cNvPr id="92" name="Straight Arrow Connector 91"/>
          <p:cNvCxnSpPr>
            <a:endCxn id="89" idx="0"/>
          </p:cNvCxnSpPr>
          <p:nvPr/>
        </p:nvCxnSpPr>
        <p:spPr>
          <a:xfrm>
            <a:off x="3469304" y="2399240"/>
            <a:ext cx="3612270" cy="260347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4" name="Picture 93"/>
          <p:cNvPicPr>
            <a:picLocks noChangeAspect="1"/>
          </p:cNvPicPr>
          <p:nvPr/>
        </p:nvPicPr>
        <p:blipFill rotWithShape="1">
          <a:blip r:embed="rId2"/>
          <a:srcRect b="30756"/>
          <a:stretch/>
        </p:blipFill>
        <p:spPr>
          <a:xfrm>
            <a:off x="4939544" y="5546635"/>
            <a:ext cx="1051410" cy="1347223"/>
          </a:xfrm>
          <a:prstGeom prst="rect">
            <a:avLst/>
          </a:prstGeom>
        </p:spPr>
      </p:pic>
      <p:sp>
        <p:nvSpPr>
          <p:cNvPr id="95" name="Rounded Rectangular Callout 94"/>
          <p:cNvSpPr/>
          <p:nvPr/>
        </p:nvSpPr>
        <p:spPr>
          <a:xfrm>
            <a:off x="6358965" y="5653900"/>
            <a:ext cx="2327835" cy="972854"/>
          </a:xfrm>
          <a:prstGeom prst="wedgeRoundRectCallout">
            <a:avLst>
              <a:gd name="adj1" fmla="val -66492"/>
              <a:gd name="adj2" fmla="val 22051"/>
              <a:gd name="adj3" fmla="val 16667"/>
            </a:avLst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6405874" y="5773430"/>
            <a:ext cx="23887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How </a:t>
            </a:r>
            <a:r>
              <a:rPr lang="en-US" sz="1400" dirty="0"/>
              <a:t>elite are </a:t>
            </a:r>
            <a:r>
              <a:rPr lang="en-US" sz="1400" dirty="0" smtClean="0"/>
              <a:t>we talking</a:t>
            </a:r>
            <a:r>
              <a:rPr lang="en-US" sz="1400" dirty="0"/>
              <a:t>? </a:t>
            </a:r>
            <a:endParaRPr lang="en-US" sz="1400" dirty="0" smtClean="0"/>
          </a:p>
          <a:p>
            <a:r>
              <a:rPr lang="en-US" sz="1400" dirty="0" smtClean="0"/>
              <a:t>They </a:t>
            </a:r>
            <a:r>
              <a:rPr lang="en-US" sz="1400" dirty="0"/>
              <a:t>aren’t allowing </a:t>
            </a:r>
            <a:endParaRPr lang="en-US" sz="1400" dirty="0" smtClean="0"/>
          </a:p>
          <a:p>
            <a:r>
              <a:rPr lang="en-US" sz="1400" dirty="0" smtClean="0"/>
              <a:t>Vassar </a:t>
            </a:r>
            <a:r>
              <a:rPr lang="en-US" sz="1400" dirty="0"/>
              <a:t>alums in, are they</a:t>
            </a:r>
            <a:r>
              <a:rPr lang="en-US" sz="1400" dirty="0" smtClean="0"/>
              <a:t>?</a:t>
            </a:r>
            <a:endParaRPr lang="en-US" sz="1400" dirty="0"/>
          </a:p>
        </p:txBody>
      </p:sp>
      <p:sp>
        <p:nvSpPr>
          <p:cNvPr id="98" name="Slide Number Placeholder 9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25</a:t>
            </a:fld>
            <a:endParaRPr lang="en-US" dirty="0"/>
          </a:p>
        </p:txBody>
      </p:sp>
      <p:cxnSp>
        <p:nvCxnSpPr>
          <p:cNvPr id="104" name="Straight Arrow Connector 103"/>
          <p:cNvCxnSpPr>
            <a:stCxn id="54" idx="2"/>
            <a:endCxn id="89" idx="0"/>
          </p:cNvCxnSpPr>
          <p:nvPr/>
        </p:nvCxnSpPr>
        <p:spPr>
          <a:xfrm flipH="1">
            <a:off x="7081574" y="3520463"/>
            <a:ext cx="1417404" cy="148225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>
            <a:off x="6274643" y="5193733"/>
            <a:ext cx="316965" cy="13807"/>
          </a:xfrm>
          <a:prstGeom prst="straightConnector1">
            <a:avLst/>
          </a:prstGeom>
          <a:ln w="19050" cmpd="sng">
            <a:solidFill>
              <a:srgbClr val="0000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9131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53" grpId="0" animBg="1"/>
      <p:bldP spid="54" grpId="0" animBg="1"/>
      <p:bldP spid="62" grpId="1" animBg="1"/>
      <p:bldP spid="63" grpId="1"/>
      <p:bldP spid="64" grpId="0" animBg="1"/>
      <p:bldP spid="65" grpId="0" animBg="1"/>
      <p:bldP spid="69" grpId="0" animBg="1"/>
      <p:bldP spid="70" grpId="0" animBg="1"/>
      <p:bldP spid="71" grpId="0" animBg="1"/>
      <p:bldP spid="72" grpId="0"/>
      <p:bldP spid="73" grpId="0"/>
      <p:bldP spid="74" grpId="0"/>
      <p:bldP spid="77" grpId="0" animBg="1"/>
      <p:bldP spid="78" grpId="0"/>
      <p:bldP spid="79" grpId="0" animBg="1"/>
      <p:bldP spid="80" grpId="0"/>
      <p:bldP spid="88" grpId="0" animBg="1"/>
      <p:bldP spid="89" grpId="0" animBg="1"/>
      <p:bldP spid="91" grpId="0"/>
      <p:bldP spid="95" grpId="0" animBg="1"/>
      <p:bldP spid="9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2 Months: build model for stand-alone headlines</a:t>
            </a:r>
          </a:p>
          <a:p>
            <a:r>
              <a:rPr lang="en-US" dirty="0" smtClean="0"/>
              <a:t>6 Build out humor site:</a:t>
            </a:r>
          </a:p>
          <a:p>
            <a:pPr lvl="1"/>
            <a:r>
              <a:rPr lang="en-US" dirty="0" smtClean="0"/>
              <a:t>Judgments</a:t>
            </a:r>
          </a:p>
          <a:p>
            <a:pPr lvl="1"/>
            <a:r>
              <a:rPr lang="en-US" dirty="0" smtClean="0"/>
              <a:t>Analysis</a:t>
            </a:r>
          </a:p>
          <a:p>
            <a:pPr lvl="1"/>
            <a:r>
              <a:rPr lang="en-US" dirty="0" smtClean="0"/>
              <a:t>Ideation</a:t>
            </a:r>
          </a:p>
          <a:p>
            <a:pPr lvl="1"/>
            <a:r>
              <a:rPr lang="en-US" dirty="0" smtClean="0"/>
              <a:t>Creation</a:t>
            </a:r>
          </a:p>
          <a:p>
            <a:pPr lvl="1"/>
            <a:r>
              <a:rPr lang="en-US" dirty="0" smtClean="0"/>
              <a:t>Improving the model</a:t>
            </a:r>
          </a:p>
          <a:p>
            <a:r>
              <a:rPr lang="en-US" dirty="0"/>
              <a:t>4</a:t>
            </a:r>
            <a:r>
              <a:rPr lang="en-US" dirty="0" smtClean="0"/>
              <a:t> months: Do Generation for Surprise</a:t>
            </a:r>
          </a:p>
          <a:p>
            <a:pPr lvl="1"/>
            <a:r>
              <a:rPr lang="en-US" dirty="0" smtClean="0"/>
              <a:t>????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083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69814"/>
            <a:ext cx="8229600" cy="1143000"/>
          </a:xfrm>
        </p:spPr>
        <p:txBody>
          <a:bodyPr/>
          <a:lstStyle/>
          <a:p>
            <a:r>
              <a:rPr lang="en-US" dirty="0" smtClean="0"/>
              <a:t>Dramatic Personal Narratives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40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Jessica </a:t>
            </a:r>
            <a:r>
              <a:rPr lang="en-US" dirty="0" err="1" smtClean="0"/>
              <a:t>Ouyang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Labov’s</a:t>
            </a:r>
            <a:r>
              <a:rPr lang="en-US" dirty="0" smtClean="0"/>
              <a:t> Model of Drama in narrative</a:t>
            </a:r>
          </a:p>
          <a:p>
            <a:r>
              <a:rPr lang="en-US" dirty="0" smtClean="0"/>
              <a:t>Testing it against data</a:t>
            </a:r>
          </a:p>
          <a:p>
            <a:r>
              <a:rPr lang="en-US" dirty="0" smtClean="0"/>
              <a:t>Goal: Turn this into a generative model, similar to humor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813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6061"/>
            <a:ext cx="8229600" cy="84667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Theories of Dramatic Narrative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3147"/>
            <a:ext cx="8229600" cy="5256131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A </a:t>
            </a:r>
            <a:r>
              <a:rPr lang="en-US" sz="2800" dirty="0" smtClean="0"/>
              <a:t>minimal story consists of a starting state, an ending state, and </a:t>
            </a:r>
            <a:r>
              <a:rPr lang="en-US" sz="2800" dirty="0" smtClean="0">
                <a:solidFill>
                  <a:srgbClr val="E46C0A"/>
                </a:solidFill>
              </a:rPr>
              <a:t>an event that causes this change of </a:t>
            </a:r>
            <a:r>
              <a:rPr lang="en-US" sz="2800" dirty="0" smtClean="0">
                <a:solidFill>
                  <a:srgbClr val="E46C0A"/>
                </a:solidFill>
              </a:rPr>
              <a:t>state.</a:t>
            </a:r>
            <a:endParaRPr lang="en-US" sz="2800" dirty="0" smtClean="0">
              <a:solidFill>
                <a:srgbClr val="E46C0A"/>
              </a:solidFill>
            </a:endParaRPr>
          </a:p>
          <a:p>
            <a:pPr lvl="1"/>
            <a:r>
              <a:rPr lang="en-US" sz="2400" i="1" dirty="0" smtClean="0"/>
              <a:t>A Grammar of Stories: An Introduction</a:t>
            </a:r>
            <a:r>
              <a:rPr lang="en-US" sz="2400" dirty="0" smtClean="0"/>
              <a:t>, 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Gerald </a:t>
            </a:r>
            <a:r>
              <a:rPr lang="en-US" sz="2400" dirty="0" smtClean="0"/>
              <a:t>Prince 1973</a:t>
            </a:r>
            <a:endParaRPr lang="en-US" sz="2400" i="1" dirty="0" smtClean="0"/>
          </a:p>
          <a:p>
            <a:pPr marL="0" indent="0">
              <a:buNone/>
            </a:pPr>
            <a:endParaRPr lang="en-US" sz="2800" dirty="0" smtClean="0"/>
          </a:p>
          <a:p>
            <a:r>
              <a:rPr lang="en-US" sz="2800" dirty="0" smtClean="0"/>
              <a:t>To hold an audience’s attention, a personal narrative must contain a Most Reportable Event (MRE), </a:t>
            </a:r>
            <a:r>
              <a:rPr lang="en-US" sz="2800" dirty="0" smtClean="0">
                <a:solidFill>
                  <a:srgbClr val="E46C0A"/>
                </a:solidFill>
              </a:rPr>
              <a:t>an event that is uncommon and highly impactful</a:t>
            </a:r>
          </a:p>
          <a:p>
            <a:pPr lvl="1"/>
            <a:r>
              <a:rPr lang="en-US" sz="2400" dirty="0" smtClean="0"/>
              <a:t>‘Some Further Steps in Narrative Analysis’, 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William </a:t>
            </a:r>
            <a:r>
              <a:rPr lang="en-US" sz="2400" dirty="0" err="1" smtClean="0"/>
              <a:t>Labov</a:t>
            </a:r>
            <a:r>
              <a:rPr lang="en-US" sz="2400" dirty="0" smtClean="0"/>
              <a:t> 1997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94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90835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9187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805"/>
            <a:ext cx="8229600" cy="857778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Helvetica"/>
                <a:cs typeface="Helvetica"/>
              </a:rPr>
              <a:t>Example of Most Reportable Event</a:t>
            </a:r>
            <a:endParaRPr lang="en-US" sz="3600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40034"/>
            <a:ext cx="8229601" cy="541631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smtClean="0">
                <a:effectLst/>
                <a:latin typeface="Helvetica"/>
                <a:cs typeface="Helvetica"/>
              </a:rPr>
              <a:t>This isn't exactly creepy, but it's one of the scariest things that's ever happened to me.  </a:t>
            </a:r>
            <a:endParaRPr lang="en-US" sz="2400" dirty="0" smtClean="0">
              <a:effectLst/>
              <a:latin typeface="Helvetica"/>
              <a:cs typeface="Helvetica"/>
            </a:endParaRPr>
          </a:p>
          <a:p>
            <a:pPr marL="0" indent="0">
              <a:buNone/>
            </a:pPr>
            <a:r>
              <a:rPr lang="en-US" sz="2400" dirty="0" smtClean="0">
                <a:effectLst/>
                <a:latin typeface="Helvetica"/>
                <a:cs typeface="Helvetica"/>
              </a:rPr>
              <a:t>I </a:t>
            </a:r>
            <a:r>
              <a:rPr lang="en-US" sz="2400" dirty="0" smtClean="0">
                <a:effectLst/>
                <a:latin typeface="Helvetica"/>
                <a:cs typeface="Helvetica"/>
              </a:rPr>
              <a:t>was driving down the motorway with my boyfriend in the passenger seat, and my dad in the seat behind my own. </a:t>
            </a:r>
            <a:endParaRPr lang="en-US" sz="2400" dirty="0" smtClean="0">
              <a:effectLst/>
              <a:latin typeface="Helvetica"/>
              <a:cs typeface="Helvetica"/>
            </a:endParaRPr>
          </a:p>
          <a:p>
            <a:pPr marL="0" indent="0">
              <a:buNone/>
            </a:pPr>
            <a:r>
              <a:rPr lang="en-US" sz="2400" dirty="0" smtClean="0">
                <a:effectLst/>
                <a:latin typeface="Helvetica"/>
                <a:cs typeface="Helvetica"/>
              </a:rPr>
              <a:t>My </a:t>
            </a:r>
            <a:r>
              <a:rPr lang="en-US" sz="2400" dirty="0" smtClean="0">
                <a:effectLst/>
                <a:latin typeface="Helvetica"/>
                <a:cs typeface="Helvetica"/>
              </a:rPr>
              <a:t>dad is an epileptic and his fits are extremely sporadic</a:t>
            </a:r>
            <a:r>
              <a:rPr lang="en-US" sz="2400" dirty="0" smtClean="0">
                <a:effectLst/>
                <a:latin typeface="Helvetica"/>
                <a:cs typeface="Helvetica"/>
              </a:rPr>
              <a:t>.</a:t>
            </a:r>
          </a:p>
          <a:p>
            <a:pPr marL="0" indent="0">
              <a:buNone/>
            </a:pPr>
            <a:r>
              <a:rPr lang="en-US" sz="2400" dirty="0" smtClean="0">
                <a:effectLst/>
                <a:latin typeface="Helvetica"/>
                <a:cs typeface="Helvetica"/>
              </a:rPr>
              <a:t>Sometimes </a:t>
            </a:r>
            <a:r>
              <a:rPr lang="en-US" sz="2400" dirty="0" smtClean="0">
                <a:effectLst/>
                <a:latin typeface="Helvetica"/>
                <a:cs typeface="Helvetica"/>
              </a:rPr>
              <a:t>he goes extremely stiff and other times he will try to get out of places or grab and punch people.  </a:t>
            </a:r>
            <a:endParaRPr lang="en-US" sz="2400" dirty="0" smtClean="0">
              <a:effectLst/>
              <a:latin typeface="Helvetica"/>
              <a:cs typeface="Helvetica"/>
            </a:endParaRPr>
          </a:p>
          <a:p>
            <a:pPr marL="0" indent="0">
              <a:buNone/>
            </a:pPr>
            <a:r>
              <a:rPr lang="en-US" sz="2400" b="1" dirty="0" smtClean="0">
                <a:solidFill>
                  <a:srgbClr val="E46C0A"/>
                </a:solidFill>
                <a:effectLst/>
                <a:latin typeface="Helvetica"/>
                <a:cs typeface="Helvetica"/>
              </a:rPr>
              <a:t>Mid</a:t>
            </a:r>
            <a:r>
              <a:rPr lang="en-US" sz="2400" b="1" dirty="0" smtClean="0">
                <a:solidFill>
                  <a:srgbClr val="E46C0A"/>
                </a:solidFill>
                <a:effectLst/>
                <a:latin typeface="Helvetica"/>
                <a:cs typeface="Helvetica"/>
              </a:rPr>
              <a:t>-conversation I felt his hands wrap around my throat as I was driving, pulling my head back and making it increasingly difficult to drive.</a:t>
            </a:r>
            <a:r>
              <a:rPr lang="en-US" sz="2400" dirty="0" smtClean="0">
                <a:effectLst/>
                <a:latin typeface="Helvetica"/>
                <a:cs typeface="Helvetica"/>
              </a:rPr>
              <a:t>  </a:t>
            </a:r>
            <a:endParaRPr lang="en-US" sz="2400" dirty="0" smtClean="0">
              <a:effectLst/>
              <a:latin typeface="Helvetica"/>
              <a:cs typeface="Helvetica"/>
            </a:endParaRPr>
          </a:p>
          <a:p>
            <a:pPr marL="0" indent="0">
              <a:buNone/>
            </a:pPr>
            <a:r>
              <a:rPr lang="en-US" sz="2400" dirty="0" smtClean="0">
                <a:effectLst/>
                <a:latin typeface="Helvetica"/>
                <a:cs typeface="Helvetica"/>
              </a:rPr>
              <a:t>My </a:t>
            </a:r>
            <a:r>
              <a:rPr lang="en-US" sz="2400" dirty="0" smtClean="0">
                <a:effectLst/>
                <a:latin typeface="Helvetica"/>
                <a:cs typeface="Helvetica"/>
              </a:rPr>
              <a:t>boyfriend managed to help steer the car into the hard shoulder but it was one of the scariest experiences in my life.</a:t>
            </a:r>
          </a:p>
          <a:p>
            <a:pPr marL="0" indent="0">
              <a:buNone/>
            </a:pPr>
            <a:endParaRPr lang="en-US" sz="2400" dirty="0">
              <a:latin typeface="Helvetica"/>
              <a:cs typeface="Helvetic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332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055" r="61316" b="76652"/>
          <a:stretch/>
        </p:blipFill>
        <p:spPr>
          <a:xfrm>
            <a:off x="1287335" y="2156987"/>
            <a:ext cx="2265429" cy="1274671"/>
          </a:xfrm>
          <a:prstGeom prst="rect">
            <a:avLst/>
          </a:prstGeom>
        </p:spPr>
      </p:pic>
      <p:sp>
        <p:nvSpPr>
          <p:cNvPr id="7" name="Rectangular Callout 6"/>
          <p:cNvSpPr/>
          <p:nvPr/>
        </p:nvSpPr>
        <p:spPr>
          <a:xfrm>
            <a:off x="4087210" y="2354565"/>
            <a:ext cx="3409359" cy="1407357"/>
          </a:xfrm>
          <a:prstGeom prst="wedge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  <a:latin typeface="Helvetica"/>
                <a:cs typeface="Helvetica"/>
              </a:rPr>
              <a:t>This isn't exactly </a:t>
            </a:r>
            <a:r>
              <a:rPr lang="en-US" u="sng" dirty="0" smtClean="0">
                <a:solidFill>
                  <a:schemeClr val="accent3">
                    <a:lumMod val="75000"/>
                  </a:schemeClr>
                </a:solidFill>
                <a:latin typeface="Helvetica"/>
                <a:cs typeface="Helvetica"/>
              </a:rPr>
              <a:t>creepy</a:t>
            </a:r>
            <a:r>
              <a:rPr lang="en-US" dirty="0" smtClean="0">
                <a:solidFill>
                  <a:schemeClr val="tx1"/>
                </a:solidFill>
                <a:latin typeface="Helvetica"/>
                <a:cs typeface="Helvetica"/>
              </a:rPr>
              <a:t>, but it's one of the </a:t>
            </a:r>
            <a:r>
              <a:rPr lang="en-US" u="sng" dirty="0" smtClean="0">
                <a:solidFill>
                  <a:srgbClr val="77933C"/>
                </a:solidFill>
                <a:latin typeface="Helvetica"/>
                <a:cs typeface="Helvetica"/>
              </a:rPr>
              <a:t>scariest</a:t>
            </a:r>
            <a:r>
              <a:rPr lang="en-US" dirty="0" smtClean="0">
                <a:solidFill>
                  <a:schemeClr val="tx1"/>
                </a:solidFill>
                <a:latin typeface="Helvetica"/>
                <a:cs typeface="Helvetica"/>
              </a:rPr>
              <a:t> things that's ever happened to me.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31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267941"/>
            <a:ext cx="8229600" cy="857778"/>
          </a:xfrm>
        </p:spPr>
        <p:txBody>
          <a:bodyPr>
            <a:normAutofit/>
          </a:bodyPr>
          <a:lstStyle/>
          <a:p>
            <a:r>
              <a:rPr lang="en-US" sz="3600" dirty="0" smtClean="0"/>
              <a:t>Testing </a:t>
            </a:r>
            <a:r>
              <a:rPr lang="en-US" sz="3600" dirty="0" err="1" smtClean="0"/>
              <a:t>Labov’s</a:t>
            </a:r>
            <a:r>
              <a:rPr lang="en-US" sz="3600" dirty="0" smtClean="0"/>
              <a:t> Theory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1006637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811" y="882316"/>
            <a:ext cx="7162377" cy="54594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61521" y="6341750"/>
            <a:ext cx="162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Sentence Index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24850" y="1603462"/>
            <a:ext cx="461665" cy="3651075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dirty="0" smtClean="0"/>
              <a:t>Dictionary of Affect in Language Score</a:t>
            </a:r>
            <a:endParaRPr lang="en-US" dirty="0"/>
          </a:p>
        </p:txBody>
      </p:sp>
      <p:sp>
        <p:nvSpPr>
          <p:cNvPr id="7" name="Rectangular Callout 6"/>
          <p:cNvSpPr/>
          <p:nvPr/>
        </p:nvSpPr>
        <p:spPr>
          <a:xfrm>
            <a:off x="590527" y="4473791"/>
            <a:ext cx="3409359" cy="1407357"/>
          </a:xfrm>
          <a:prstGeom prst="wedge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  <a:latin typeface="Helvetica"/>
                <a:cs typeface="Helvetica"/>
              </a:rPr>
              <a:t>This isn't exactly </a:t>
            </a:r>
            <a:r>
              <a:rPr lang="en-US" u="sng" dirty="0" smtClean="0">
                <a:solidFill>
                  <a:schemeClr val="accent3">
                    <a:lumMod val="75000"/>
                  </a:schemeClr>
                </a:solidFill>
                <a:latin typeface="Helvetica"/>
                <a:cs typeface="Helvetica"/>
              </a:rPr>
              <a:t>creepy</a:t>
            </a:r>
            <a:r>
              <a:rPr lang="en-US" dirty="0" smtClean="0">
                <a:solidFill>
                  <a:schemeClr val="tx1"/>
                </a:solidFill>
                <a:latin typeface="Helvetica"/>
                <a:cs typeface="Helvetica"/>
              </a:rPr>
              <a:t>, but it's one of the </a:t>
            </a:r>
            <a:r>
              <a:rPr lang="en-US" u="sng" dirty="0" smtClean="0">
                <a:solidFill>
                  <a:srgbClr val="77933C"/>
                </a:solidFill>
                <a:latin typeface="Helvetica"/>
                <a:cs typeface="Helvetica"/>
              </a:rPr>
              <a:t>scariest</a:t>
            </a:r>
            <a:r>
              <a:rPr lang="en-US" dirty="0" smtClean="0">
                <a:solidFill>
                  <a:schemeClr val="tx1"/>
                </a:solidFill>
                <a:latin typeface="Helvetica"/>
                <a:cs typeface="Helvetica"/>
              </a:rPr>
              <a:t> things that's ever happened to me.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32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32"/>
            <a:ext cx="8229600" cy="846670"/>
          </a:xfrm>
        </p:spPr>
        <p:txBody>
          <a:bodyPr>
            <a:normAutofit fontScale="90000"/>
          </a:bodyPr>
          <a:lstStyle/>
          <a:p>
            <a:r>
              <a:rPr lang="en-US" sz="3600" dirty="0" smtClean="0"/>
              <a:t>Data showing MRE is the </a:t>
            </a:r>
            <a:br>
              <a:rPr lang="en-US" sz="3600" dirty="0" smtClean="0"/>
            </a:br>
            <a:r>
              <a:rPr lang="en-US" sz="3600" dirty="0" smtClean="0"/>
              <a:t>peak of “Activeness”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627336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"/>
            <a:ext cx="8229600" cy="84667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Testing Theories of Dramatic Narrative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18330"/>
            <a:ext cx="8229600" cy="583966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Data</a:t>
            </a:r>
          </a:p>
          <a:p>
            <a:pPr lvl="1"/>
            <a:r>
              <a:rPr lang="en-US" dirty="0" smtClean="0"/>
              <a:t>3,161 narratives (41,773 sentences) collected automatically from </a:t>
            </a:r>
            <a:r>
              <a:rPr lang="en-US" dirty="0" err="1" smtClean="0"/>
              <a:t>Reddit</a:t>
            </a:r>
            <a:endParaRPr lang="en-US" dirty="0" smtClean="0"/>
          </a:p>
          <a:p>
            <a:pPr lvl="1"/>
            <a:r>
              <a:rPr lang="en-US" dirty="0" smtClean="0"/>
              <a:t>469 narratives manually labeled with MREs; 2692 automatically labeled using heuristics</a:t>
            </a:r>
          </a:p>
          <a:p>
            <a:pPr lvl="1"/>
            <a:endParaRPr lang="en-US" dirty="0"/>
          </a:p>
          <a:p>
            <a:r>
              <a:rPr lang="en-US" dirty="0" smtClean="0"/>
              <a:t>Self-training Approach</a:t>
            </a:r>
          </a:p>
          <a:p>
            <a:pPr lvl="1"/>
            <a:r>
              <a:rPr lang="en-US" dirty="0" smtClean="0"/>
              <a:t>Initial SVM model trained on manual labels</a:t>
            </a:r>
          </a:p>
          <a:p>
            <a:pPr lvl="1"/>
            <a:r>
              <a:rPr lang="en-US" dirty="0" smtClean="0"/>
              <a:t>Iteratively adds automatic heuristic labels to the training set based on agreement with model</a:t>
            </a:r>
          </a:p>
          <a:p>
            <a:pPr lvl="1"/>
            <a:r>
              <a:rPr lang="en-US" dirty="0" smtClean="0"/>
              <a:t>Achieves high recall (0.92) but low precision (0.38)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028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916"/>
            <a:ext cx="8229600" cy="835228"/>
          </a:xfrm>
        </p:spPr>
        <p:txBody>
          <a:bodyPr/>
          <a:lstStyle/>
          <a:p>
            <a:r>
              <a:rPr lang="en-US" sz="3600" dirty="0" smtClean="0"/>
              <a:t>Schedule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58144"/>
            <a:ext cx="9144000" cy="5999856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Sept-Oct: improve current heuristic labeling</a:t>
            </a:r>
          </a:p>
          <a:p>
            <a:pPr lvl="1"/>
            <a:r>
              <a:rPr lang="en-US" dirty="0" smtClean="0"/>
              <a:t>Account for story topic using </a:t>
            </a:r>
            <a:r>
              <a:rPr lang="en-US" dirty="0" err="1" smtClean="0"/>
              <a:t>Reddit</a:t>
            </a:r>
            <a:r>
              <a:rPr lang="en-US" dirty="0" smtClean="0"/>
              <a:t> post titles</a:t>
            </a:r>
          </a:p>
          <a:p>
            <a:pPr lvl="1"/>
            <a:r>
              <a:rPr lang="en-US" dirty="0" smtClean="0"/>
              <a:t>Implement voting among reader comments</a:t>
            </a:r>
          </a:p>
          <a:p>
            <a:r>
              <a:rPr lang="en-US" dirty="0" smtClean="0"/>
              <a:t>Nov-Dec: improve current MRE detection precision</a:t>
            </a:r>
          </a:p>
          <a:p>
            <a:pPr lvl="1"/>
            <a:r>
              <a:rPr lang="en-US" dirty="0" smtClean="0"/>
              <a:t>Increase granularity of sentence position binning</a:t>
            </a:r>
          </a:p>
          <a:p>
            <a:pPr lvl="1"/>
            <a:r>
              <a:rPr lang="en-US" dirty="0" smtClean="0"/>
              <a:t>Add new splines for average word length, LIWC frequencies</a:t>
            </a:r>
          </a:p>
          <a:p>
            <a:pPr lvl="1"/>
            <a:r>
              <a:rPr lang="en-US" dirty="0" smtClean="0"/>
              <a:t>Add long-range spline features</a:t>
            </a:r>
          </a:p>
          <a:p>
            <a:r>
              <a:rPr lang="en-US" dirty="0" smtClean="0"/>
              <a:t>Jan-May: explore other linguistic theories of narrative</a:t>
            </a:r>
          </a:p>
          <a:p>
            <a:pPr lvl="1"/>
            <a:r>
              <a:rPr lang="en-US" dirty="0" smtClean="0"/>
              <a:t>Adapt Gee’s theory of speaker/listener interaction to text</a:t>
            </a:r>
          </a:p>
          <a:p>
            <a:r>
              <a:rPr lang="en-US" dirty="0" smtClean="0"/>
              <a:t>Jun: explore other methods for quantifying style</a:t>
            </a:r>
          </a:p>
          <a:p>
            <a:pPr lvl="1"/>
            <a:r>
              <a:rPr lang="en-US" dirty="0" smtClean="0"/>
              <a:t>Nye and </a:t>
            </a:r>
            <a:r>
              <a:rPr lang="en-US" dirty="0" err="1" smtClean="0"/>
              <a:t>Nenkova</a:t>
            </a:r>
            <a:r>
              <a:rPr lang="en-US" dirty="0"/>
              <a:t> </a:t>
            </a:r>
            <a:r>
              <a:rPr lang="en-US" dirty="0" smtClean="0"/>
              <a:t>(to appear in NAACL 2015)</a:t>
            </a:r>
          </a:p>
          <a:p>
            <a:r>
              <a:rPr lang="en-US" dirty="0" smtClean="0"/>
              <a:t>July-Aug: </a:t>
            </a:r>
          </a:p>
          <a:p>
            <a:pPr lvl="1"/>
            <a:r>
              <a:rPr lang="en-US" dirty="0" smtClean="0"/>
              <a:t>Ranking by reader interest based on up/down-votes and/or sentiment analysis of comments?</a:t>
            </a:r>
          </a:p>
          <a:p>
            <a:pPr lvl="1"/>
            <a:r>
              <a:rPr lang="en-US" dirty="0" smtClean="0"/>
              <a:t>Larger-scale </a:t>
            </a:r>
            <a:r>
              <a:rPr lang="en-US" dirty="0" err="1" smtClean="0"/>
              <a:t>interannotator</a:t>
            </a:r>
            <a:r>
              <a:rPr lang="en-US" dirty="0" smtClean="0"/>
              <a:t> agreement study using </a:t>
            </a:r>
            <a:r>
              <a:rPr lang="en-US" dirty="0" err="1" smtClean="0"/>
              <a:t>Mturk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Not sure on this one.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024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109130" cy="4525963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Sept-Dec:</a:t>
            </a:r>
          </a:p>
          <a:p>
            <a:pPr lvl="1"/>
            <a:r>
              <a:rPr lang="en-US" dirty="0" smtClean="0"/>
              <a:t>Using </a:t>
            </a:r>
            <a:r>
              <a:rPr lang="en-US" dirty="0" err="1" smtClean="0"/>
              <a:t>Labov’s</a:t>
            </a:r>
            <a:r>
              <a:rPr lang="en-US" dirty="0" smtClean="0"/>
              <a:t> Theories of Narrative</a:t>
            </a:r>
          </a:p>
          <a:p>
            <a:pPr lvl="1"/>
            <a:r>
              <a:rPr lang="en-US" dirty="0" smtClean="0"/>
              <a:t>Improve MRE results with more features and more data</a:t>
            </a:r>
          </a:p>
          <a:p>
            <a:pPr marL="342900" lvl="1" indent="-342900">
              <a:buFont typeface="Arial"/>
              <a:buChar char="•"/>
            </a:pPr>
            <a:r>
              <a:rPr lang="en-US" dirty="0" smtClean="0"/>
              <a:t>Jan – May:</a:t>
            </a:r>
          </a:p>
          <a:p>
            <a:pPr marL="742950" lvl="2" indent="-342900"/>
            <a:r>
              <a:rPr lang="en-US" dirty="0" smtClean="0"/>
              <a:t>Adapt Gee’s theory of speaker/listener interaction to text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18730" y="1741986"/>
            <a:ext cx="4109130" cy="383663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-342900">
              <a:buFont typeface="Arial"/>
              <a:buChar char="•"/>
            </a:pPr>
            <a:r>
              <a:rPr lang="en-US" dirty="0" smtClean="0"/>
              <a:t>Sept-Oct:</a:t>
            </a:r>
          </a:p>
          <a:p>
            <a:pPr marL="742950" lvl="2" indent="-342900"/>
            <a:r>
              <a:rPr lang="en-US" dirty="0" smtClean="0"/>
              <a:t>Generalize to Satirical Headlines</a:t>
            </a:r>
          </a:p>
          <a:p>
            <a:pPr marL="0" lvl="1" indent="0">
              <a:buNone/>
            </a:pPr>
            <a:r>
              <a:rPr lang="en-US" dirty="0" smtClean="0"/>
              <a:t>Build public-facing Humor generation site:</a:t>
            </a:r>
          </a:p>
          <a:p>
            <a:pPr marL="457200" lvl="1" indent="-457200">
              <a:buFontTx/>
              <a:buChar char="-"/>
            </a:pPr>
            <a:r>
              <a:rPr lang="en-US" dirty="0" smtClean="0"/>
              <a:t>Nov: Judging humor</a:t>
            </a:r>
          </a:p>
          <a:p>
            <a:pPr marL="457200" lvl="1" indent="-457200">
              <a:buFontTx/>
              <a:buChar char="-"/>
            </a:pPr>
            <a:r>
              <a:rPr lang="en-US" dirty="0" smtClean="0"/>
              <a:t>Dec: analyzing</a:t>
            </a:r>
          </a:p>
          <a:p>
            <a:pPr marL="457200" lvl="1" indent="-457200">
              <a:buFontTx/>
              <a:buChar char="-"/>
            </a:pPr>
            <a:r>
              <a:rPr lang="en-US" dirty="0" smtClean="0"/>
              <a:t>Jan: ideation</a:t>
            </a:r>
          </a:p>
          <a:p>
            <a:pPr marL="457200" lvl="1" indent="-457200">
              <a:buFontTx/>
              <a:buChar char="-"/>
            </a:pPr>
            <a:r>
              <a:rPr lang="en-US" dirty="0" smtClean="0"/>
              <a:t>Feb-Mar: creating premises</a:t>
            </a:r>
          </a:p>
          <a:p>
            <a:pPr marL="457200" lvl="1" indent="-457200">
              <a:buFontTx/>
              <a:buChar char="-"/>
            </a:pPr>
            <a:r>
              <a:rPr lang="en-US" dirty="0" smtClean="0"/>
              <a:t>April – May: publicize</a:t>
            </a:r>
          </a:p>
          <a:p>
            <a:pPr marL="342900" lvl="1" indent="-342900"/>
            <a:endParaRPr lang="en-US" dirty="0" smtClean="0"/>
          </a:p>
          <a:p>
            <a:pPr marL="0" indent="-400050"/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207564" y="5832588"/>
            <a:ext cx="6018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June-July: Use crowds to improve Dramatic Personal Narrative</a:t>
            </a:r>
          </a:p>
          <a:p>
            <a:r>
              <a:rPr lang="en-US" dirty="0" smtClean="0"/>
              <a:t>August-Sept: Improve Narrative Theories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1946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36472"/>
            <a:ext cx="8229600" cy="1143000"/>
          </a:xfrm>
        </p:spPr>
        <p:txBody>
          <a:bodyPr>
            <a:normAutofit fontScale="90000"/>
          </a:bodyPr>
          <a:lstStyle/>
          <a:p>
            <a:pPr marL="0" indent="0"/>
            <a:r>
              <a:rPr lang="en-US" dirty="0" smtClean="0">
                <a:latin typeface="Georgia"/>
                <a:cs typeface="Georgia"/>
              </a:rPr>
              <a:t>If we are to create media </a:t>
            </a:r>
            <a:br>
              <a:rPr lang="en-US" dirty="0" smtClean="0">
                <a:latin typeface="Georgia"/>
                <a:cs typeface="Georgia"/>
              </a:rPr>
            </a:br>
            <a:r>
              <a:rPr lang="en-US" dirty="0" smtClean="0">
                <a:latin typeface="Georgia"/>
                <a:cs typeface="Georgia"/>
              </a:rPr>
              <a:t>that </a:t>
            </a:r>
            <a:r>
              <a:rPr lang="en-US" b="1" dirty="0" smtClean="0">
                <a:latin typeface="Georgia"/>
                <a:cs typeface="Georgia"/>
              </a:rPr>
              <a:t>drives positive behavior</a:t>
            </a:r>
            <a:r>
              <a:rPr lang="en-US" dirty="0" smtClean="0">
                <a:latin typeface="Georgia"/>
                <a:cs typeface="Georgia"/>
              </a:rPr>
              <a:t>, </a:t>
            </a:r>
            <a:br>
              <a:rPr lang="en-US" dirty="0" smtClean="0">
                <a:latin typeface="Georgia"/>
                <a:cs typeface="Georgia"/>
              </a:rPr>
            </a:br>
            <a:r>
              <a:rPr lang="en-US" dirty="0" smtClean="0">
                <a:latin typeface="Georgia"/>
                <a:cs typeface="Georgia"/>
              </a:rPr>
              <a:t>we must understand </a:t>
            </a:r>
            <a:br>
              <a:rPr lang="en-US" dirty="0" smtClean="0">
                <a:latin typeface="Georgia"/>
                <a:cs typeface="Georgia"/>
              </a:rPr>
            </a:br>
            <a:r>
              <a:rPr lang="en-US" dirty="0" smtClean="0">
                <a:latin typeface="Georgia"/>
                <a:cs typeface="Georgia"/>
              </a:rPr>
              <a:t>how to generate </a:t>
            </a:r>
            <a:br>
              <a:rPr lang="en-US" dirty="0" smtClean="0">
                <a:latin typeface="Georgia"/>
                <a:cs typeface="Georgia"/>
              </a:rPr>
            </a:br>
            <a:r>
              <a:rPr lang="en-US" b="1" dirty="0" smtClean="0">
                <a:latin typeface="Georgia"/>
                <a:cs typeface="Georgia"/>
              </a:rPr>
              <a:t>emotional impact </a:t>
            </a:r>
            <a:r>
              <a:rPr lang="en-US" dirty="0" smtClean="0">
                <a:latin typeface="Georgia"/>
                <a:cs typeface="Georgia"/>
              </a:rPr>
              <a:t>in narrative.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354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39135" y="2017567"/>
            <a:ext cx="8404865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Deliverables:</a:t>
            </a:r>
          </a:p>
          <a:p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App and website for volunteers to learn and perform the Humor generation problem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Publish news satire on Twitter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Improve the model to Onion- level Quality</a:t>
            </a:r>
          </a:p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Develop models for stories of Dramatic Personal events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Generalize emotional impact generation to this domain</a:t>
            </a:r>
          </a:p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Videos of the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233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4247" b="6436"/>
          <a:stretch/>
        </p:blipFill>
        <p:spPr>
          <a:xfrm>
            <a:off x="0" y="940794"/>
            <a:ext cx="9144000" cy="460989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847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61823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Georgia"/>
                <a:cs typeface="Georgia"/>
              </a:rPr>
              <a:t>Emotions drive us to actions.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313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830"/>
            <a:ext cx="9257446" cy="518417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98299" y="30599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Georgia"/>
                <a:cs typeface="Georgia"/>
              </a:rPr>
              <a:t>Hunger drives us to seek food.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700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eorgia"/>
                <a:cs typeface="Georgia"/>
              </a:rPr>
              <a:t>Anger drives us to fight</a:t>
            </a:r>
            <a:endParaRPr lang="en-US" dirty="0">
              <a:latin typeface="Georgia"/>
              <a:cs typeface="Georgi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40" y="1552310"/>
            <a:ext cx="8211360" cy="708523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272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Georgia"/>
                <a:cs typeface="Georgia"/>
              </a:rPr>
              <a:t>Confusion drives us to ask questions</a:t>
            </a:r>
            <a:endParaRPr lang="en-US" dirty="0">
              <a:latin typeface="Georgia"/>
              <a:cs typeface="Georgi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933" y="1746916"/>
            <a:ext cx="7885867" cy="5150548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01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Georgia"/>
                <a:cs typeface="Georgia"/>
              </a:rPr>
              <a:t>Awe inspires us to become</a:t>
            </a:r>
            <a:br>
              <a:rPr lang="en-US" dirty="0" smtClean="0">
                <a:latin typeface="Georgia"/>
                <a:cs typeface="Georgia"/>
              </a:rPr>
            </a:br>
            <a:r>
              <a:rPr lang="en-US" dirty="0" smtClean="0">
                <a:latin typeface="Georgia"/>
                <a:cs typeface="Georgia"/>
              </a:rPr>
              <a:t>astronauts.</a:t>
            </a:r>
            <a:endParaRPr lang="en-US" dirty="0">
              <a:latin typeface="Georgia"/>
              <a:cs typeface="Georgia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552706"/>
            <a:ext cx="8306164" cy="4672218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588F1-7B61-4949-AE66-93AB58F0E85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214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2909</TotalTime>
  <Words>1291</Words>
  <Application>Microsoft Macintosh PowerPoint</Application>
  <PresentationFormat>On-screen Show (4:3)</PresentationFormat>
  <Paragraphs>265</Paragraphs>
  <Slides>37</Slides>
  <Notes>11</Notes>
  <HiddenSlides>3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Office Theme</vt:lpstr>
      <vt:lpstr>Generating  Emotional Impact in Stories</vt:lpstr>
      <vt:lpstr>Emotional impact is  the magic of storytelling.</vt:lpstr>
      <vt:lpstr>PowerPoint Presentation</vt:lpstr>
      <vt:lpstr>PowerPoint Presentation</vt:lpstr>
      <vt:lpstr>Emotions drive us to actions.</vt:lpstr>
      <vt:lpstr>Hunger drives us to seek food.</vt:lpstr>
      <vt:lpstr>Anger drives us to fight</vt:lpstr>
      <vt:lpstr>Confusion drives us to ask questions</vt:lpstr>
      <vt:lpstr>Awe inspires us to become astronauts.</vt:lpstr>
      <vt:lpstr>…or engineers.</vt:lpstr>
      <vt:lpstr>Emotion drives  information seeking behavior.</vt:lpstr>
      <vt:lpstr>PowerPoint Presentation</vt:lpstr>
      <vt:lpstr>PowerPoint Presentation</vt:lpstr>
      <vt:lpstr>If we are to create media  that inspires awe  and drives us to  care about important things,  we must understand  how to generate  emotional impact.</vt:lpstr>
      <vt:lpstr>How?</vt:lpstr>
      <vt:lpstr>Two Domains</vt:lpstr>
      <vt:lpstr>Generating News Satire</vt:lpstr>
      <vt:lpstr>Models of Humor</vt:lpstr>
      <vt:lpstr>2-Script Theory of Humor</vt:lpstr>
      <vt:lpstr>We laugh at people, not things.</vt:lpstr>
      <vt:lpstr>News Satire</vt:lpstr>
      <vt:lpstr>News Satire as a Search Problem</vt:lpstr>
      <vt:lpstr>News Satire as a Search Problem</vt:lpstr>
      <vt:lpstr>Appling Humor Theories</vt:lpstr>
      <vt:lpstr>PowerPoint Presentation</vt:lpstr>
      <vt:lpstr>Timeline</vt:lpstr>
      <vt:lpstr>Dramatic Personal Narratives</vt:lpstr>
      <vt:lpstr>Jessica Ouyang</vt:lpstr>
      <vt:lpstr>Theories of Dramatic Narrative</vt:lpstr>
      <vt:lpstr>Example of Most Reportable Event</vt:lpstr>
      <vt:lpstr>Testing Labov’s Theory</vt:lpstr>
      <vt:lpstr>Data showing MRE is the  peak of “Activeness”</vt:lpstr>
      <vt:lpstr>Testing Theories of Dramatic Narrative</vt:lpstr>
      <vt:lpstr>Schedule</vt:lpstr>
      <vt:lpstr>Schedule</vt:lpstr>
      <vt:lpstr>If we are to create media  that drives positive behavior,  we must understand  how to generate  emotional impact in narrative.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Generating Emotional Impact in Narrative</dc:title>
  <dc:creator>Lydia Chilton</dc:creator>
  <cp:lastModifiedBy>Lydia Chilton</cp:lastModifiedBy>
  <cp:revision>28</cp:revision>
  <cp:lastPrinted>2015-04-03T17:03:31Z</cp:lastPrinted>
  <dcterms:created xsi:type="dcterms:W3CDTF">2015-04-03T01:45:37Z</dcterms:created>
  <dcterms:modified xsi:type="dcterms:W3CDTF">2015-04-05T02:15:33Z</dcterms:modified>
</cp:coreProperties>
</file>

<file path=docProps/thumbnail.jpeg>
</file>